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62" r:id="rId3"/>
    <p:sldId id="258" r:id="rId4"/>
    <p:sldId id="263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Prompt Light" panose="00000400000000000000" pitchFamily="2" charset="-34"/>
      <p:regular r:id="rId12"/>
      <p: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3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D457F-21E7-44B8-BB9C-F92DD70FA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580BB-B44C-4FE7-8D43-CB4364EF3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6D92E-2FAB-48B3-989F-5872B73A5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4B1E0-61E4-42F0-8FC3-8482D55F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F5B81-F7C2-4093-BE37-B89B3A6A1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10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A11D1-E204-438D-9547-AE725DC2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9B26C-6029-4F2C-AC0D-8F83362FD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A662F-C337-4CB5-A149-2687D190B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3FACB-9C34-4F5F-A14F-0F8D21804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2BAA2-2470-4A6C-8245-29FAB813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4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0EC6D4-A71F-49D7-98CA-C0E153C072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BE345-8872-440E-8BCB-5B326916E8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0BE71-F680-4F76-85E2-EF32D9BB8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93908-8678-438C-AD07-D048F5348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A644A-1F48-4F39-91C8-49B50EB2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7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2B4F-60D7-44B2-BED9-68D911825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37BEC-34DA-4A16-8FF6-13485E582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8BAC8-536A-4B1E-B879-32529D950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BF69B-E60A-4B9F-A523-63D8EB399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AD802-73E7-4672-92E2-042D82303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6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9680C-448E-4806-83D2-4B79A2D75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E4DFA-F10E-4986-BE73-F3DC48B09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F4724-55A1-4C8B-95AE-020CCD647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AADD6-E8C0-487C-86D6-030EA89A8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CC3B4-5505-4298-B1C6-C767D889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17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E5AE-E1AB-43CB-8393-E7A06585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502E8-A280-466E-B065-A448AF096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083F6C-D148-4339-BE12-1184F9188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7E26-31FE-4B62-A099-510F68A5B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358CF-D41E-4CFB-8789-FDF0E63AD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3D72B-6DC3-4F9B-A933-3E350F4C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06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7129-1C85-41A3-B07A-A9E76DEC9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C0062-BFF9-4DB0-9083-B2D6FA93A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27C68-CBB3-43EE-995B-35A69D654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398DAD-00A0-4F24-9183-DE3FAA414D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A1643F-EED2-490D-A851-D0E7511B5E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FF4FBE-6822-4895-AC5D-88492B8A2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398A50-91F2-48E2-9C45-1387F13D0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5530C7-BC2C-4BE3-8940-5E4EBAE2E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722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735E5-D4DD-4E81-BA2E-BF6E856D6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094FA4-605A-4E86-A7FC-B522FEF7E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23120E-9D17-4FAF-93CD-C59131D85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043BD-98B9-4625-858F-AEFD32CC4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11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262997-93F1-49D2-B954-120867C3A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A6C437-B3C6-4863-967C-516AE97B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E7558-F902-4451-9475-49517F03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45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DADB-4D95-4A95-9130-E74B2DCFC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809E0-A979-4652-B84E-8CA77F9AB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D49C2-720A-4BF9-9D26-D88A388B1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39C095-610B-4898-9430-2B3623D56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C3B16-8708-4362-84AB-047D792A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F204E-4395-49BB-838A-2E1DBD609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1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E2398-D592-4658-8505-516A4DCAD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0A3E7A-1DA5-44FF-B1F9-F6E0B66E22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8071B-ABE6-4660-9EF6-E05E43D39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5E111-08BF-48A8-88D9-6BBC62905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89754-FC74-4001-B709-EE6B51327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5B10F-77C4-4D69-9F42-4D476EFC8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9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3AFD19-63F0-4B54-BD2A-0E528BCB4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C7062-C209-4BB7-A29E-1DC44286D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6F7A6-8D92-4E3F-92D7-C5B2C0CFC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79B5C-DC29-4B1D-B06B-56FEBE34B131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955AA-1381-409F-B9DD-C0054700F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68398-8049-42E1-9576-203092B48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828CE-CBC1-48FA-B164-00DED3B20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35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39E6B0-C16F-4F53-8A43-D37AA68E7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 t="8688" b="828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FA02A2-6AA3-45C1-9D6C-FF0B05DC5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Quest 1</a:t>
            </a:r>
            <a:r>
              <a:rPr lang="en-US" sz="3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br>
              <a:rPr lang="th-TH" sz="3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</a:br>
            <a:r>
              <a:rPr lang="en-US" sz="3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Why objects matter</a:t>
            </a:r>
            <a:br>
              <a:rPr lang="en-US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</a:br>
            <a:br>
              <a:rPr lang="en-US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</a:br>
            <a:r>
              <a:rPr lang="th-TH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วัฒนธรรมวัตถุ </a:t>
            </a:r>
            <a:r>
              <a:rPr lang="en-US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: </a:t>
            </a:r>
            <a:r>
              <a:rPr lang="th-TH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คุณค่าและความหมาย</a:t>
            </a:r>
            <a:br>
              <a:rPr lang="en-US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</a:br>
            <a:r>
              <a:rPr lang="en-US" sz="2400" dirty="0">
                <a:solidFill>
                  <a:schemeClr val="tx1">
                    <a:lumMod val="75000"/>
                  </a:schemeClr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Why objects matter &amp; Introduction to Material Culture</a:t>
            </a:r>
            <a:br>
              <a:rPr lang="en-US" sz="38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</a:br>
            <a:endParaRPr lang="en-US" sz="3800" dirty="0">
              <a:solidFill>
                <a:srgbClr val="FFFFFF"/>
              </a:solidFill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99CF2-CE70-44A7-8D1D-30835D919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83" y="853673"/>
            <a:ext cx="5715000" cy="500479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th-TH" sz="2200" b="1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วัตถุ ตัวตน และความทรงจำ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</a:p>
          <a:p>
            <a:pPr marL="0" indent="0">
              <a:buNone/>
            </a:pP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(</a:t>
            </a:r>
            <a:r>
              <a:rPr lang="en-US" sz="2200" b="1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Things Left Behind </a:t>
            </a:r>
            <a:r>
              <a:rPr lang="en-US" sz="2200" b="1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)</a:t>
            </a:r>
            <a:endParaRPr lang="th-TH" sz="2200" b="1" i="0" u="none" strike="noStrike" dirty="0">
              <a:solidFill>
                <a:srgbClr val="FFFFFF"/>
              </a:solidFill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2200" b="1" dirty="0">
              <a:solidFill>
                <a:srgbClr val="FFFFFF"/>
              </a:solidFill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สมมติให้นักศึกษาต้องย้ายไปอยู่ต่างประเทศถาวร แล้วต้องทิ้งหลายสิ่งที่สะสมมาทั้งชีวิตไว้ที่นี่ แต่..</a:t>
            </a:r>
          </a:p>
          <a:p>
            <a:pPr marL="0" indent="0">
              <a:buNone/>
            </a:pPr>
            <a:r>
              <a:rPr lang="en-US" sz="2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  </a:t>
            </a: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ให้นศ.เลือกวัตถุที่</a:t>
            </a:r>
            <a:r>
              <a:rPr lang="th-TH" sz="2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มีความหมายต่อตัวเอง ที่จะเลือกเก็บเอาไว้</a:t>
            </a: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เป็นตัวแทนความรู้สึก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endParaRPr lang="th-TH" sz="2200" b="0" i="0" u="none" strike="noStrike" dirty="0">
              <a:solidFill>
                <a:srgbClr val="FFFFFF"/>
              </a:solidFill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b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</a:b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   เช่น </a:t>
            </a:r>
            <a:r>
              <a:rPr lang="en-US" sz="2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(</a:t>
            </a: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ความภูมิใจ/ความดีใจ/ความสุข </a:t>
            </a:r>
            <a:r>
              <a:rPr lang="en-US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)</a:t>
            </a:r>
            <a:r>
              <a:rPr lang="th-TH" sz="2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th-TH" sz="2200" b="0" i="0" u="none" strike="noStrike" dirty="0">
                <a:solidFill>
                  <a:srgbClr val="FFFFFF"/>
                </a:solidFill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มา 1 ชิ้น พร้อมให้เหตุผลดังต่อไปนี้</a:t>
            </a:r>
            <a:endParaRPr lang="en-US" sz="2200" b="0" i="0" u="none" strike="noStrike" dirty="0">
              <a:solidFill>
                <a:srgbClr val="FFFFFF"/>
              </a:solidFill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FFFFFF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  </a:t>
            </a:r>
          </a:p>
        </p:txBody>
      </p:sp>
      <p:sp>
        <p:nvSpPr>
          <p:cNvPr id="18" name="sketch box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47625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009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4C001-36DF-416C-A26C-2BA6142D0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5" y="294662"/>
            <a:ext cx="2634916" cy="206568"/>
          </a:xfrm>
        </p:spPr>
        <p:txBody>
          <a:bodyPr>
            <a:noAutofit/>
          </a:bodyPr>
          <a:lstStyle/>
          <a:p>
            <a:r>
              <a:rPr lang="en-US" sz="14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Quest 1</a:t>
            </a:r>
            <a:r>
              <a:rPr lang="th-TH" sz="14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14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Why objects matter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0F290-63EA-43C9-913D-89A777E1D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718821"/>
            <a:ext cx="5490882" cy="45034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1. </a:t>
            </a:r>
            <a:r>
              <a:rPr lang="th-TH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อธิบายองค์ประกอบเชิงกายภาพของวัตถุชิ้นนี้ พร้อมทั้งให้คำอธิบายถึงเรื่องราวของวัตถุโดยสังเขป</a:t>
            </a:r>
          </a:p>
          <a:p>
            <a:pPr marL="342900" indent="-342900">
              <a:buAutoNum type="arabicPeriod"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342900" indent="-342900">
              <a:buAutoNum type="arabicPeriod"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342900" indent="-342900">
              <a:buAutoNum type="arabicPeriod"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342900" indent="-342900">
              <a:buAutoNum type="arabicPeriod"/>
            </a:pPr>
            <a:endParaRPr lang="th-TH" sz="1200" b="0" i="0" dirty="0"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342900" indent="-342900">
              <a:buAutoNum type="arabicPeriod"/>
            </a:pPr>
            <a:endParaRPr lang="en-US" sz="1200" b="0" i="0" dirty="0"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r>
              <a:rPr lang="th-TH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2. ความรู้สึกและความสัมพันธ์ระหว่างตัวนักศึกษา ที่มีต่อวัตถุชิ้นนี้ เกิดขึ้นได้อย่างไร    ทำไมนักศึกษาถึงเลือกวัตถุชิ้นมาเป็นตัวแทนของอารมณ์และความรู้สึก</a:t>
            </a:r>
          </a:p>
          <a:p>
            <a:pPr marL="0" indent="0">
              <a:buNone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1200" b="0" i="0" dirty="0"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1200" b="0" i="0" dirty="0"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1200" b="0" i="0" dirty="0">
              <a:effectLst/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endParaRPr lang="th-TH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buNone/>
            </a:pPr>
            <a:r>
              <a:rPr lang="en-US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3.</a:t>
            </a:r>
            <a:r>
              <a:rPr lang="th-TH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 ความหมายของวัตถุชิ้นนี้ในมุมมองอื่นๆ ที</a:t>
            </a:r>
            <a:r>
              <a:rPr lang="th-TH" sz="1200" dirty="0">
                <a:latin typeface="Prompt Light" panose="00000400000000000000" pitchFamily="2" charset="-34"/>
                <a:cs typeface="Prompt Light" panose="00000400000000000000" pitchFamily="2" charset="-34"/>
              </a:rPr>
              <a:t>่</a:t>
            </a:r>
            <a:r>
              <a:rPr lang="th-TH" sz="1200" b="0" i="0" dirty="0">
                <a:effectLst/>
                <a:latin typeface="Prompt Light" panose="00000400000000000000" pitchFamily="2" charset="-34"/>
                <a:cs typeface="Prompt Light" panose="00000400000000000000" pitchFamily="2" charset="-34"/>
              </a:rPr>
              <a:t>มี</a:t>
            </a:r>
            <a:endParaRPr lang="en-US" sz="12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AD141F-7C58-4BB5-9F58-2596FDC70ACA}"/>
              </a:ext>
            </a:extLst>
          </p:cNvPr>
          <p:cNvSpPr/>
          <p:nvPr/>
        </p:nvSpPr>
        <p:spPr>
          <a:xfrm>
            <a:off x="510988" y="1174376"/>
            <a:ext cx="5038165" cy="495498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60BDCE-29C7-4328-B794-DA00E0BAC9CC}"/>
              </a:ext>
            </a:extLst>
          </p:cNvPr>
          <p:cNvSpPr/>
          <p:nvPr/>
        </p:nvSpPr>
        <p:spPr>
          <a:xfrm>
            <a:off x="6096000" y="1174376"/>
            <a:ext cx="5002306" cy="1308847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151C28-6492-4308-BDDA-B66CE79AAB06}"/>
              </a:ext>
            </a:extLst>
          </p:cNvPr>
          <p:cNvSpPr/>
          <p:nvPr/>
        </p:nvSpPr>
        <p:spPr>
          <a:xfrm>
            <a:off x="6107206" y="3156369"/>
            <a:ext cx="5002306" cy="162181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0D2B79-917E-44F8-A79C-640B75AD63C4}"/>
              </a:ext>
            </a:extLst>
          </p:cNvPr>
          <p:cNvSpPr/>
          <p:nvPr/>
        </p:nvSpPr>
        <p:spPr>
          <a:xfrm>
            <a:off x="6096000" y="5222278"/>
            <a:ext cx="5002306" cy="907082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4A93F4-E09B-4A92-9F1B-A628D9EA6CBF}"/>
              </a:ext>
            </a:extLst>
          </p:cNvPr>
          <p:cNvSpPr txBox="1"/>
          <p:nvPr/>
        </p:nvSpPr>
        <p:spPr>
          <a:xfrm>
            <a:off x="2133599" y="3156369"/>
            <a:ext cx="1559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แนบภาพถ่ายที่ใกล้เคียงหรือรูปวาด (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Sketch</a:t>
            </a:r>
            <a:r>
              <a:rPr lang="th-TH" dirty="0">
                <a:solidFill>
                  <a:schemeClr val="bg1">
                    <a:lumMod val="65000"/>
                  </a:schemeClr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)</a:t>
            </a:r>
            <a:endParaRPr lang="en-US" dirty="0">
              <a:solidFill>
                <a:schemeClr val="bg1">
                  <a:lumMod val="65000"/>
                </a:schemeClr>
              </a:solidFill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3B4BA2-0B18-4363-AD9F-FD802C6FFDD2}"/>
              </a:ext>
            </a:extLst>
          </p:cNvPr>
          <p:cNvSpPr txBox="1"/>
          <p:nvPr/>
        </p:nvSpPr>
        <p:spPr>
          <a:xfrm>
            <a:off x="510988" y="630054"/>
            <a:ext cx="520366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050" dirty="0">
                <a:latin typeface="Prompt Light" panose="00000400000000000000" pitchFamily="2" charset="-34"/>
                <a:cs typeface="Prompt Light" panose="00000400000000000000" pitchFamily="2" charset="-34"/>
              </a:rPr>
              <a:t>วัตถุประสงค์</a:t>
            </a:r>
            <a:r>
              <a:rPr lang="en-US" sz="1050" dirty="0">
                <a:latin typeface="Prompt Light" panose="00000400000000000000" pitchFamily="2" charset="-34"/>
                <a:cs typeface="Prompt Light" panose="00000400000000000000" pitchFamily="2" charset="-34"/>
              </a:rPr>
              <a:t>: </a:t>
            </a:r>
            <a:r>
              <a:rPr lang="th-TH" sz="1050" dirty="0">
                <a:latin typeface="Prompt Light" panose="00000400000000000000" pitchFamily="2" charset="-34"/>
                <a:cs typeface="Prompt Light" panose="00000400000000000000" pitchFamily="2" charset="-34"/>
              </a:rPr>
              <a:t>นักศึกษาสามารถเสนอแนวคิดและมุมมองกับความรู้สึกที่อยู่ในวิถีชีวิตประจำวัน </a:t>
            </a:r>
          </a:p>
          <a:p>
            <a:r>
              <a:rPr lang="th-TH" sz="1050" dirty="0">
                <a:latin typeface="Prompt Light" panose="00000400000000000000" pitchFamily="2" charset="-34"/>
                <a:cs typeface="Prompt Light" panose="00000400000000000000" pitchFamily="2" charset="-34"/>
              </a:rPr>
              <a:t>กระตุ้นให้เห็นถึงความสำคัญสิ่งเล็กๆที่ซ่อนเนื้อหาเรื่องราวผ่านตัววัตถุ</a:t>
            </a:r>
            <a:endParaRPr lang="en-US" sz="105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1CAFB9-944B-4E5C-9635-2F418A5D0F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8C113AE-592B-43B0-91C8-EFBB05CF5E4F}"/>
              </a:ext>
            </a:extLst>
          </p:cNvPr>
          <p:cNvSpPr txBox="1">
            <a:spLocks/>
          </p:cNvSpPr>
          <p:nvPr/>
        </p:nvSpPr>
        <p:spPr>
          <a:xfrm>
            <a:off x="437046" y="6460054"/>
            <a:ext cx="5527525" cy="2065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1000" dirty="0">
                <a:latin typeface="Prompt Light" panose="00000400000000000000" pitchFamily="2" charset="-34"/>
                <a:cs typeface="Prompt Light" panose="00000400000000000000" pitchFamily="2" charset="-34"/>
              </a:rPr>
              <a:t>รหัสนักศึกษา .................................. ชื่อ - สกุล ............................................................ </a:t>
            </a:r>
            <a:endParaRPr lang="en-US" sz="10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2553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3062723-6941-4ABE-8146-AC6FA530B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17859B3-4C91-478D-929D-BB6433F90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884CDD-10F0-4831-BB49-0A5EB0BE0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093720" cy="1645920"/>
          </a:xfrm>
        </p:spPr>
        <p:txBody>
          <a:bodyPr>
            <a:normAutofit/>
          </a:bodyPr>
          <a:lstStyle/>
          <a:p>
            <a:r>
              <a:rPr lang="th-TH" sz="2000">
                <a:latin typeface="Prompt Light" panose="00000400000000000000" pitchFamily="2" charset="-34"/>
                <a:cs typeface="Prompt Light" panose="00000400000000000000" pitchFamily="2" charset="-34"/>
              </a:rPr>
              <a:t>เพื่อให้เข้าใจคอนเซปต์ของโมดูลนี้ เราสามารถเรียนรู้จากแหล่งเรียนรู้ใดได้อีกบ้าง? </a:t>
            </a:r>
            <a:r>
              <a:rPr lang="en-US" sz="2000">
                <a:latin typeface="Prompt Light" panose="00000400000000000000" pitchFamily="2" charset="-34"/>
                <a:cs typeface="Prompt Light" panose="00000400000000000000" pitchFamily="2" charset="-34"/>
              </a:rPr>
              <a:t>(Recommended Resources)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44931C-1330-4703-9DBA-A77A8FB02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2" r="3" b="3"/>
          <a:stretch/>
        </p:blipFill>
        <p:spPr>
          <a:xfrm>
            <a:off x="6180637" y="-7867"/>
            <a:ext cx="2926060" cy="40050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F2D575-81AC-480B-B19B-0066A570E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80" r="-3" b="-3"/>
          <a:stretch/>
        </p:blipFill>
        <p:spPr>
          <a:xfrm>
            <a:off x="156948" y="-7862"/>
            <a:ext cx="2935224" cy="4005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0AC757-F87A-4032-A8CE-D9BBD94844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4487"/>
          <a:stretch/>
        </p:blipFill>
        <p:spPr>
          <a:xfrm>
            <a:off x="3167061" y="0"/>
            <a:ext cx="2935218" cy="40050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51B81D-C4D7-4D9C-808C-1819D686D4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90" r="3" b="3"/>
          <a:stretch/>
        </p:blipFill>
        <p:spPr>
          <a:xfrm>
            <a:off x="9176091" y="-9"/>
            <a:ext cx="2935224" cy="400507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283FBD2-A663-469F-855C-06D86E3C1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1279FC-7441-4E55-B082-2774E6316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411220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89818-88FD-4E98-A8A5-A35D87D01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4771" y="4226763"/>
            <a:ext cx="7610694" cy="2229139"/>
          </a:xfrm>
        </p:spPr>
        <p:txBody>
          <a:bodyPr anchor="ctr">
            <a:normAutofit fontScale="62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ภาพยนตร์และซีรี</a:t>
            </a:r>
            <a:r>
              <a:rPr lang="th-TH" sz="1800" dirty="0" err="1">
                <a:latin typeface="Prompt Light" panose="00000400000000000000" pitchFamily="2" charset="-34"/>
                <a:cs typeface="Prompt Light" panose="00000400000000000000" pitchFamily="2" charset="-34"/>
              </a:rPr>
              <a:t>ย์</a:t>
            </a:r>
            <a:endParaRPr lang="th-TH" sz="18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The Red Violin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=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 เมื่อความหมายของไวโอลินที่เปลี่ยนแปลงไป จากรุ่นสู่รุ่น คนสู่คน สถานที่ การเปลี่ยนผ่านแห่งยุคสมัย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How to 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ทิ้ง </a:t>
            </a: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=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Minimal 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ไม่ใช่แค่ทิ้งข้าวของ แต่มันหมายถึงต้องทิ้งความทรงจำ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Toy story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3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= 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เมื่อเราเติบโตเป็นผู้ใหญ่ สิ่งที่เคยผูกพันอย่างเช่น ของเล่นก็ไม่จำเป็นอีกต่อไป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Move to heaven =</a:t>
            </a:r>
            <a:r>
              <a:rPr lang="th-TH" sz="1800" dirty="0">
                <a:latin typeface="Prompt Light" panose="00000400000000000000" pitchFamily="2" charset="-34"/>
                <a:cs typeface="Prompt Light" panose="00000400000000000000" pitchFamily="2" charset="-34"/>
              </a:rPr>
              <a:t>ข้าวของที่เหลืออยู่ในวาระสุดท้าย ทำให้เราได้เรียนรู้ชีวิตของพวกเขาว่าผ่านอะไรมาบ้างจากสิ่งของเหล่านั้น </a:t>
            </a:r>
            <a:endParaRPr lang="en-US" sz="1800" dirty="0">
              <a:latin typeface="Prompt Light" panose="00000400000000000000" pitchFamily="2" charset="-34"/>
              <a:cs typeface="Prompt Light" panose="000004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12344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A5F00-A607-4623-A39C-6777F77AD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50"/>
            <a:ext cx="10515600" cy="809844"/>
          </a:xfrm>
        </p:spPr>
        <p:txBody>
          <a:bodyPr>
            <a:normAutofit/>
          </a:bodyPr>
          <a:lstStyle/>
          <a:p>
            <a:r>
              <a:rPr lang="th-TH" sz="3200" b="1" u="sng" dirty="0">
                <a:latin typeface="Prompt Light" panose="00000400000000000000" charset="-34"/>
                <a:cs typeface="Prompt Light" panose="00000400000000000000" charset="-34"/>
              </a:rPr>
              <a:t>การส่งงาน</a:t>
            </a:r>
            <a:endParaRPr lang="en-US" sz="3200" b="1" u="sng" dirty="0">
              <a:latin typeface="Prompt Light" panose="00000400000000000000" charset="-34"/>
              <a:cs typeface="Prompt Light" panose="00000400000000000000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CBB53-F78A-43DA-AEEF-86EF0E615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619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ให้นักศึกษา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Export </a:t>
            </a:r>
            <a:r>
              <a:rPr lang="th-TH" sz="2000" b="1" dirty="0">
                <a:solidFill>
                  <a:srgbClr val="FF0000"/>
                </a:solidFill>
                <a:latin typeface="Prompt Light" panose="00000400000000000000" charset="-34"/>
                <a:cs typeface="Prompt Light" panose="00000400000000000000" charset="-34"/>
              </a:rPr>
              <a:t>เฉพาะ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Slide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หน้าที่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2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(หน้าใบงาน)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เป็นไฟล์นามสกุล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.pdf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และ</a:t>
            </a:r>
            <a:r>
              <a:rPr lang="th-TH" sz="2000" dirty="0" err="1">
                <a:latin typeface="Prompt Light" panose="00000400000000000000" charset="-34"/>
                <a:cs typeface="Prompt Light" panose="00000400000000000000" charset="-34"/>
              </a:rPr>
              <a:t>อัพ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โหลดงานที่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LEB 2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หัวข้อ 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Assessment Activity &gt;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 </a:t>
            </a:r>
            <a:r>
              <a:rPr lang="en-US" sz="20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Quest 1</a:t>
            </a:r>
            <a:r>
              <a:rPr lang="th-TH" sz="20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 </a:t>
            </a:r>
            <a:r>
              <a:rPr lang="en-US" sz="2000" u="sng" dirty="0">
                <a:solidFill>
                  <a:srgbClr val="FF0000"/>
                </a:solidFill>
                <a:latin typeface="Prompt Light" panose="00000400000000000000" pitchFamily="2" charset="-34"/>
                <a:cs typeface="Prompt Light" panose="00000400000000000000" pitchFamily="2" charset="-34"/>
              </a:rPr>
              <a:t>Why objects matter</a:t>
            </a:r>
            <a:r>
              <a:rPr lang="en-US" sz="2000" dirty="0">
                <a:latin typeface="Prompt Light" panose="00000400000000000000" charset="-34"/>
                <a:cs typeface="Prompt Light" panose="00000400000000000000" charset="-34"/>
              </a:rPr>
              <a:t> </a:t>
            </a:r>
            <a:r>
              <a:rPr lang="th-TH" sz="2000" dirty="0">
                <a:latin typeface="Prompt Light" panose="00000400000000000000" charset="-34"/>
                <a:cs typeface="Prompt Light" panose="00000400000000000000" charset="-34"/>
              </a:rPr>
              <a:t> </a:t>
            </a:r>
            <a:endParaRPr lang="en-US" sz="2000" dirty="0">
              <a:latin typeface="Prompt Light" panose="00000400000000000000" charset="-34"/>
              <a:cs typeface="Prompt Light" panose="00000400000000000000" charset="-34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AD062F1-3B6B-4D21-8635-EFE413AF5F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6719824"/>
              </p:ext>
            </p:extLst>
          </p:nvPr>
        </p:nvGraphicFramePr>
        <p:xfrm>
          <a:off x="838200" y="3382483"/>
          <a:ext cx="10754684" cy="31191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689">
                  <a:extLst>
                    <a:ext uri="{9D8B030D-6E8A-4147-A177-3AD203B41FA5}">
                      <a16:colId xmlns:a16="http://schemas.microsoft.com/office/drawing/2014/main" val="2907139829"/>
                    </a:ext>
                  </a:extLst>
                </a:gridCol>
                <a:gridCol w="3733101">
                  <a:extLst>
                    <a:ext uri="{9D8B030D-6E8A-4147-A177-3AD203B41FA5}">
                      <a16:colId xmlns:a16="http://schemas.microsoft.com/office/drawing/2014/main" val="2780661677"/>
                    </a:ext>
                  </a:extLst>
                </a:gridCol>
                <a:gridCol w="5108894">
                  <a:extLst>
                    <a:ext uri="{9D8B030D-6E8A-4147-A177-3AD203B41FA5}">
                      <a16:colId xmlns:a16="http://schemas.microsoft.com/office/drawing/2014/main" val="1455260945"/>
                    </a:ext>
                  </a:extLst>
                </a:gridCol>
              </a:tblGrid>
              <a:tr h="376371">
                <a:tc>
                  <a:txBody>
                    <a:bodyPr/>
                    <a:lstStyle/>
                    <a:p>
                      <a:endParaRPr lang="en-US" sz="160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1600" b="1" kern="1200" dirty="0">
                          <a:solidFill>
                            <a:schemeClr val="lt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รายการประเมิน</a:t>
                      </a:r>
                      <a:endParaRPr lang="en-US" sz="160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1600" dirty="0">
                          <a:latin typeface="Prompt Light" panose="00000400000000000000" charset="-34"/>
                          <a:cs typeface="Prompt Light" panose="00000400000000000000" charset="-34"/>
                        </a:rPr>
                        <a:t>คำอธิบาย</a:t>
                      </a:r>
                      <a:endParaRPr lang="en-US" sz="160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123188"/>
                  </a:ext>
                </a:extLst>
              </a:tr>
              <a:tr h="955403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Prompt Light" panose="00000400000000000000" charset="-34"/>
                          <a:cs typeface="Prompt Light" panose="00000400000000000000" charset="-34"/>
                        </a:rPr>
                        <a:t>Elements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h-TH" sz="1600" b="0" kern="1200" dirty="0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อธิบายวัตถุในเชิงกายภาพ </a:t>
                      </a:r>
                      <a:endParaRPr lang="en-US" sz="1600" b="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h-TH" sz="1600" kern="1200" dirty="0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อธิบายให้เข้าใจถึงองค์ประกอบทางกายภาพ ทั้งด้าน วัสดุ ฟัง</a:t>
                      </a:r>
                      <a:r>
                        <a:rPr lang="th-TH" sz="1600" kern="1200" dirty="0" err="1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ชั่น</a:t>
                      </a:r>
                      <a:r>
                        <a:rPr lang="th-TH" sz="1600" kern="1200" dirty="0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 รวมไปถึง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 </a:t>
                      </a:r>
                      <a:r>
                        <a:rPr lang="th-TH" sz="1600" kern="1200" dirty="0">
                          <a:solidFill>
                            <a:schemeClr val="dk1"/>
                          </a:solidFill>
                          <a:effectLst/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การแสดงมุมมอง ความหมายอื่นๆที่มีต่อวัตถุ</a:t>
                      </a:r>
                      <a:endParaRPr lang="en-US" sz="160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167243"/>
                  </a:ext>
                </a:extLst>
              </a:tr>
              <a:tr h="1787393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Prompt Light" panose="00000400000000000000" charset="-34"/>
                          <a:cs typeface="Prompt Light" panose="00000400000000000000" charset="-34"/>
                        </a:rPr>
                        <a:t>Though/Feelings-Understands self </a:t>
                      </a:r>
                      <a:br>
                        <a:rPr lang="th-TH" sz="1600" b="0" dirty="0">
                          <a:latin typeface="Prompt Light" panose="00000400000000000000" charset="-34"/>
                          <a:cs typeface="Prompt Light" panose="00000400000000000000" charset="-34"/>
                        </a:rPr>
                      </a:br>
                      <a:endParaRPr lang="en-US" sz="1600" b="0" dirty="0">
                        <a:latin typeface="Prompt Light" panose="00000400000000000000" charset="-34"/>
                        <a:cs typeface="Prompt Light" panose="00000400000000000000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600" b="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อธิบายความรู้สึกของตัวเองที่สัมพันธ์กับสิ่งของ</a:t>
                      </a:r>
                      <a:endParaRPr lang="en-US" sz="1600" b="0" kern="1200" dirty="0">
                        <a:solidFill>
                          <a:schemeClr val="dk1"/>
                        </a:solidFill>
                        <a:latin typeface="Prompt Light" panose="00000400000000000000" charset="-34"/>
                        <a:ea typeface="+mn-ea"/>
                        <a:cs typeface="Prompt Light" panose="00000400000000000000" charset="-34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600" b="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(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 </a:t>
                      </a:r>
                      <a:r>
                        <a:rPr lang="th-TH" sz="1600" b="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ความรู้สึกและความสัมพันธ์ระหว่างตัวนักศึกษา ที่มีต่อวัตถุชิ้นนี้   ทำไมนักศึกษาถึงเลือกวัตถุชิ้นมาเป็นตัวแทนของอารมณ์และความรู้สึก)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60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เขียนอธิบายให้เห็นภาพของความสัมพันธ์อย่างชัดเจน สมบูรณ์ รวมถึงความรู้สึกที่นักศึกษามีกับสิ่งของชิ้นนั้น </a:t>
                      </a:r>
                      <a:r>
                        <a:rPr lang="en-US" sz="160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 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60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ผู้อ่านสามารถรับรู้ได้ถึงความตั้งใจในการเขียนบอกเล่าเรื่องราวของความสัมพันธ์อย่างชัดเจน ครบถ้วน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Prompt Light" panose="00000400000000000000" charset="-34"/>
                        <a:ea typeface="+mn-ea"/>
                        <a:cs typeface="Prompt Light" panose="00000400000000000000" charset="-34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kern="1200" dirty="0">
                        <a:solidFill>
                          <a:schemeClr val="dk1"/>
                        </a:solidFill>
                        <a:latin typeface="Prompt Light" panose="00000400000000000000" charset="-34"/>
                        <a:ea typeface="+mn-ea"/>
                        <a:cs typeface="Prompt Light" panose="00000400000000000000" charset="-34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600" kern="1200" dirty="0">
                          <a:solidFill>
                            <a:schemeClr val="dk1"/>
                          </a:solidFill>
                          <a:latin typeface="Prompt Light" panose="00000400000000000000" charset="-34"/>
                          <a:ea typeface="+mn-ea"/>
                          <a:cs typeface="Prompt Light" panose="00000400000000000000" charset="-34"/>
                        </a:rPr>
                        <a:t> </a:t>
                      </a:r>
                      <a:endParaRPr lang="en-US" sz="1600" kern="1200" dirty="0">
                        <a:solidFill>
                          <a:schemeClr val="dk1"/>
                        </a:solidFill>
                        <a:latin typeface="Prompt Light" panose="00000400000000000000" charset="-34"/>
                        <a:ea typeface="+mn-ea"/>
                        <a:cs typeface="Prompt Light" panose="00000400000000000000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1110653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E7BBCE3B-C271-429F-A26D-01CAA3C36715}"/>
              </a:ext>
            </a:extLst>
          </p:cNvPr>
          <p:cNvSpPr/>
          <p:nvPr/>
        </p:nvSpPr>
        <p:spPr>
          <a:xfrm>
            <a:off x="776093" y="2707439"/>
            <a:ext cx="30893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3200" b="1" u="sng" dirty="0">
                <a:latin typeface="Prompt Light" panose="00000400000000000000" charset="-34"/>
                <a:cs typeface="Prompt Light" panose="00000400000000000000" charset="-34"/>
              </a:rPr>
              <a:t>เกณฑ์การประเมิน</a:t>
            </a:r>
            <a:endParaRPr 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3902072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476</Words>
  <Application>Microsoft Office PowerPoint</Application>
  <PresentationFormat>แบบจอกว้าง</PresentationFormat>
  <Paragraphs>48</Paragraphs>
  <Slides>4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4</vt:i4>
      </vt:variant>
    </vt:vector>
  </HeadingPairs>
  <TitlesOfParts>
    <vt:vector size="9" baseType="lpstr">
      <vt:lpstr>Calibri</vt:lpstr>
      <vt:lpstr>Prompt Light</vt:lpstr>
      <vt:lpstr>Calibri Light</vt:lpstr>
      <vt:lpstr>Arial</vt:lpstr>
      <vt:lpstr>Office Theme</vt:lpstr>
      <vt:lpstr>Quest 1  Why objects matter  วัฒนธรรมวัตถุ : คุณค่าและความหมาย Why objects matter &amp; Introduction to Material Culture </vt:lpstr>
      <vt:lpstr>Quest 1 Why objects matter</vt:lpstr>
      <vt:lpstr>เพื่อให้เข้าใจคอนเซปต์ของโมดูลนี้ เราสามารถเรียนรู้จากแหล่งเรียนรู้ใดได้อีกบ้าง? (Recommended Resources)</vt:lpstr>
      <vt:lpstr>การส่งงาน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GEN241 Beauty of life</dc:title>
  <dc:creator>KRAISILA KANONT</dc:creator>
  <cp:lastModifiedBy>TANACHART SUKHONTHIP</cp:lastModifiedBy>
  <cp:revision>11</cp:revision>
  <dcterms:created xsi:type="dcterms:W3CDTF">2022-01-23T03:26:29Z</dcterms:created>
  <dcterms:modified xsi:type="dcterms:W3CDTF">2022-08-02T07:49:51Z</dcterms:modified>
</cp:coreProperties>
</file>

<file path=docProps/thumbnail.jpeg>
</file>